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9" r:id="rId3"/>
    <p:sldId id="713" r:id="rId4"/>
    <p:sldId id="956" r:id="rId5"/>
    <p:sldId id="953" r:id="rId6"/>
    <p:sldId id="957" r:id="rId7"/>
    <p:sldId id="958" r:id="rId8"/>
    <p:sldId id="923" r:id="rId9"/>
    <p:sldId id="959" r:id="rId10"/>
    <p:sldId id="960" r:id="rId11"/>
    <p:sldId id="961" r:id="rId12"/>
    <p:sldId id="962" r:id="rId13"/>
    <p:sldId id="963" r:id="rId14"/>
    <p:sldId id="964" r:id="rId15"/>
    <p:sldId id="965" r:id="rId16"/>
    <p:sldId id="966" r:id="rId17"/>
    <p:sldId id="967" r:id="rId18"/>
    <p:sldId id="968" r:id="rId19"/>
    <p:sldId id="969" r:id="rId20"/>
    <p:sldId id="941" r:id="rId21"/>
    <p:sldId id="970" r:id="rId22"/>
    <p:sldId id="971" r:id="rId23"/>
    <p:sldId id="943" r:id="rId24"/>
    <p:sldId id="972" r:id="rId25"/>
    <p:sldId id="973" r:id="rId26"/>
    <p:sldId id="974" r:id="rId27"/>
    <p:sldId id="976" r:id="rId28"/>
    <p:sldId id="977" r:id="rId29"/>
    <p:sldId id="978" r:id="rId30"/>
    <p:sldId id="980" r:id="rId31"/>
    <p:sldId id="979" r:id="rId32"/>
    <p:sldId id="996" r:id="rId33"/>
    <p:sldId id="997" r:id="rId34"/>
    <p:sldId id="1006" r:id="rId35"/>
    <p:sldId id="998" r:id="rId36"/>
    <p:sldId id="999" r:id="rId37"/>
    <p:sldId id="1000" r:id="rId38"/>
    <p:sldId id="1005" r:id="rId39"/>
    <p:sldId id="1007" r:id="rId40"/>
    <p:sldId id="1008" r:id="rId41"/>
    <p:sldId id="1009" r:id="rId42"/>
    <p:sldId id="1010" r:id="rId43"/>
    <p:sldId id="1011" r:id="rId44"/>
    <p:sldId id="1012" r:id="rId45"/>
    <p:sldId id="1013" r:id="rId46"/>
    <p:sldId id="1014" r:id="rId47"/>
    <p:sldId id="1015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3"/>
    <p:restoredTop sz="94708"/>
  </p:normalViewPr>
  <p:slideViewPr>
    <p:cSldViewPr snapToGrid="0" snapToObjects="1">
      <p:cViewPr varScale="1">
        <p:scale>
          <a:sx n="88" d="100"/>
          <a:sy n="88" d="100"/>
        </p:scale>
        <p:origin x="16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884C54-24D6-4541-A141-941A254C50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CA23B-4543-6848-A1F2-B2B4EA560C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AA3C7-9619-3645-ACF3-805F7D990BA6}" type="datetimeFigureOut">
              <a:rPr lang="en-US" smtClean="0"/>
              <a:t>3/25/19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2D8FC-80B7-3040-A0EB-28DD33CDB7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801F5-ED59-3F44-B9FA-B082807D7F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B291A-C537-2241-9C36-BCE743E8F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20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E75E8-16C8-F744-82A9-538729ECDA63}" type="datetimeFigureOut">
              <a:rPr lang="en-US" smtClean="0"/>
              <a:t>3/25/19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523A2-7DDE-414B-86CF-218FC1AD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1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6CBC54AC-2A85-6F44-8ADA-82AED0022B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D333EF6-057B-454E-AE04-435727FB8439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27F2D720-069B-2343-BAE5-53DB2661ABE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C86290E-E51C-E843-8561-8A1E6AB94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en-US"/>
              <a:t>Figure 15-1 </a:t>
            </a:r>
            <a:r>
              <a:rPr lang="en-US" altLang="en-US"/>
              <a:t>A comparison of the components in the prokaryotic and eukaryotic ribosome.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646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528AD1CE-8D83-FA4B-8C55-08E78DC215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B334226-503F-CB46-921A-EA89B0234671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10D1F2C9-8428-834A-AA7B-9E1A2497E2B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2BA5159-C3AB-4D40-B0C1-E87C5D941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en-US"/>
              <a:t>Figure 15-7 </a:t>
            </a:r>
            <a:r>
              <a:rPr lang="en-US" altLang="en-US"/>
              <a:t>Elongation of the growing polypeptide chain during translation.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347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F7E841A9-BC02-9E4F-A13F-F539A525EC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723B24A-919C-8B45-BB0C-D73887BFDC23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D0213A46-5A45-4241-8797-22B5DE01BE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1F88218-D990-1B48-AF15-3979549A3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en-US"/>
              <a:t>Figure 15-8 </a:t>
            </a:r>
            <a:r>
              <a:rPr lang="en-US" altLang="en-US"/>
              <a:t>Termination of the process of translation.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9945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221748CD-35FA-794B-B4C4-D351667B20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27E4681-0B1A-1B4A-9E8A-687BADC9E8CA}" type="slidenum">
              <a:rPr lang="en-US" altLang="en-US" sz="1200">
                <a:latin typeface="Times New Roman" panose="02020603050405020304" pitchFamily="18" charset="0"/>
              </a:rPr>
              <a:pPr/>
              <a:t>32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431BF6AA-0F08-CE4F-B3C5-78D79E09057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B651199-C442-5C42-8E25-266A632E6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52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9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0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5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3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3/25/19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7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3/25/19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0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3/25/19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8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3/25/19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5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3/25/19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0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3/25/19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1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BD10F-DA95-E04B-97F0-FA7FDA233CAF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1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RNA" TargetMode="External"/><Relationship Id="rId2" Type="http://schemas.openxmlformats.org/officeDocument/2006/relationships/hyperlink" Target="http://en.wikipedia.org/wiki/16S_ribosomal_RN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scientificamerican.com/the-curious-wavefunction/2012/10/10/g-protein-coupled-receptors-gpcrs-win-2012-nobel-prize-in-chemistry/" TargetMode="External"/><Relationship Id="rId2" Type="http://schemas.openxmlformats.org/officeDocument/2006/relationships/hyperlink" Target="http://en.wikipedia.org/wiki/G_protein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ignal_recognition_particle" TargetMode="External"/><Relationship Id="rId2" Type="http://schemas.openxmlformats.org/officeDocument/2006/relationships/hyperlink" Target="https://en.wikipedia.org/wiki/Signal_peptid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2045242/" TargetMode="External"/><Relationship Id="rId2" Type="http://schemas.openxmlformats.org/officeDocument/2006/relationships/hyperlink" Target="http://microbe.net/simple-guides/fact-sheet-rrna-in-evolutionary-studies-and-environmental-samplin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Molecular Biology</a:t>
            </a:r>
            <a:br>
              <a:rPr lang="en-US" dirty="0"/>
            </a:br>
            <a:r>
              <a:rPr lang="en-US" dirty="0" err="1"/>
              <a:t>Biol</a:t>
            </a:r>
            <a:r>
              <a:rPr lang="en-US" dirty="0"/>
              <a:t> 480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Lecture 24</a:t>
            </a:r>
            <a:br>
              <a:rPr lang="en-US" dirty="0"/>
            </a:br>
            <a:r>
              <a:rPr lang="en-US" dirty="0"/>
              <a:t>March 25th,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97" y="940255"/>
            <a:ext cx="3439205" cy="91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63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749CAA64-9706-8F4A-BF23-F88F1D8C0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FC731E6F-587A-A441-925D-97830B594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We have a good understanding of how the ribosome knows it has reached the 3’ end. (Stop codons have no corresponding charged tRNAs that bind them)</a:t>
            </a:r>
          </a:p>
          <a:p>
            <a:endParaRPr lang="en-US" altLang="en-US"/>
          </a:p>
          <a:p>
            <a:r>
              <a:rPr lang="en-US" altLang="en-US"/>
              <a:t>But what about the start codon?  How does the ribosome know to start at AUG?  …especially when AUG may be found at several places in the mRNA code.</a:t>
            </a:r>
          </a:p>
        </p:txBody>
      </p:sp>
    </p:spTree>
    <p:extLst>
      <p:ext uri="{BB962C8B-B14F-4D97-AF65-F5344CB8AC3E}">
        <p14:creationId xmlns:p14="http://schemas.microsoft.com/office/powerpoint/2010/main" val="484920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3D3761AA-13AF-F14D-8D63-9272CC60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common theme…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E7A5B33E-7BA5-D140-84F0-1E776248D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Specific sequence in the mRNA usually lies just upstream of the start AUG.</a:t>
            </a:r>
          </a:p>
          <a:p>
            <a:pPr lvl="1"/>
            <a:r>
              <a:rPr lang="en-US" altLang="en-US"/>
              <a:t>In bacteria/archaea we call this sequence the </a:t>
            </a:r>
            <a:r>
              <a:rPr lang="en-US" altLang="en-US" b="1" i="1"/>
              <a:t>Shine-Delgarno </a:t>
            </a:r>
            <a:r>
              <a:rPr lang="en-US" altLang="en-US"/>
              <a:t>sequence,</a:t>
            </a:r>
          </a:p>
          <a:p>
            <a:pPr lvl="1"/>
            <a:r>
              <a:rPr lang="en-US" altLang="en-US"/>
              <a:t>In Eukaryotes we call the sequence the </a:t>
            </a:r>
            <a:r>
              <a:rPr lang="en-US" altLang="en-US" b="1" i="1"/>
              <a:t>Kozak</a:t>
            </a:r>
            <a:r>
              <a:rPr lang="en-US" altLang="en-US"/>
              <a:t> sequence.</a:t>
            </a:r>
          </a:p>
        </p:txBody>
      </p:sp>
    </p:spTree>
    <p:extLst>
      <p:ext uri="{BB962C8B-B14F-4D97-AF65-F5344CB8AC3E}">
        <p14:creationId xmlns:p14="http://schemas.microsoft.com/office/powerpoint/2010/main" val="1263710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D4051335-3B33-5149-BDAE-EB5994126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A13DA-AE89-CA4F-B8FA-465EF7873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sequence lies ~8 nucleotides upstream (5’) of the start AUG.   There is a consensus sequence in prokaryotes (</a:t>
            </a:r>
            <a:r>
              <a:rPr lang="en-US" altLang="en-US" b="1"/>
              <a:t>AGGAGG</a:t>
            </a:r>
            <a:r>
              <a:rPr lang="en-US" altLang="en-US"/>
              <a:t>).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In </a:t>
            </a:r>
            <a:r>
              <a:rPr lang="en-US" altLang="en-US" i="1"/>
              <a:t>E. coli</a:t>
            </a:r>
            <a:r>
              <a:rPr lang="en-US" altLang="en-US"/>
              <a:t>, for example, the sequence is AGGAGGU.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375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40221861-8A93-0C42-A62E-02E79941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26F16-A6CA-8A45-A0D9-5BB59E613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How does a ribosome find a Shine-</a:t>
            </a:r>
            <a:r>
              <a:rPr lang="en-US" dirty="0" err="1"/>
              <a:t>Delgarno</a:t>
            </a:r>
            <a:r>
              <a:rPr lang="en-US" dirty="0"/>
              <a:t> sequence?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Any guesses?</a:t>
            </a:r>
          </a:p>
          <a:p>
            <a:pPr lvl="1">
              <a:buFont typeface="Arial" charset="0"/>
              <a:buChar char="–"/>
              <a:defRPr/>
            </a:pPr>
            <a:endParaRPr lang="en-US" dirty="0"/>
          </a:p>
          <a:p>
            <a:pPr lvl="1">
              <a:buFont typeface="Arial" charset="0"/>
              <a:buChar char="–"/>
              <a:defRPr/>
            </a:pPr>
            <a:endParaRPr lang="en-US" dirty="0"/>
          </a:p>
          <a:p>
            <a:pPr marL="457200" lvl="1" indent="0"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0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95ECD647-8268-2C47-A21B-11F4CFB85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7C0A5-BEAF-CB4E-8603-C6EAEB8BA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How does a ribosome find a Shine-</a:t>
            </a:r>
            <a:r>
              <a:rPr lang="en-US" dirty="0" err="1"/>
              <a:t>Delgarno</a:t>
            </a:r>
            <a:r>
              <a:rPr lang="en-US" dirty="0"/>
              <a:t> sequence?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Any guesses?</a:t>
            </a:r>
          </a:p>
          <a:p>
            <a:pPr lvl="1">
              <a:buFont typeface="Arial" charset="0"/>
              <a:buChar char="–"/>
              <a:defRPr/>
            </a:pPr>
            <a:endParaRPr lang="en-US" dirty="0"/>
          </a:p>
          <a:p>
            <a:pPr marL="457200" lvl="1" indent="0">
              <a:buFont typeface="Arial" charset="0"/>
              <a:buNone/>
              <a:defRPr/>
            </a:pPr>
            <a:r>
              <a:rPr lang="en-US" dirty="0"/>
              <a:t>The complementary sequence (</a:t>
            </a:r>
            <a:r>
              <a:rPr lang="en-US" b="1" dirty="0"/>
              <a:t>CCUCCU</a:t>
            </a:r>
            <a:r>
              <a:rPr lang="en-US" dirty="0"/>
              <a:t>), is called the </a:t>
            </a:r>
            <a:r>
              <a:rPr lang="en-US" b="1" dirty="0"/>
              <a:t>anti-Shine-</a:t>
            </a:r>
            <a:r>
              <a:rPr lang="en-US" b="1" dirty="0" err="1"/>
              <a:t>Dalgarno</a:t>
            </a:r>
            <a:r>
              <a:rPr lang="en-US" b="1" dirty="0"/>
              <a:t> sequence</a:t>
            </a:r>
            <a:r>
              <a:rPr lang="en-US" dirty="0"/>
              <a:t> and is located at the 3' end of the </a:t>
            </a:r>
            <a:r>
              <a:rPr lang="en-US" dirty="0">
                <a:hlinkClick r:id="rId2"/>
              </a:rPr>
              <a:t>16S </a:t>
            </a:r>
            <a:r>
              <a:rPr lang="en-US" dirty="0">
                <a:hlinkClick r:id="rId3"/>
              </a:rPr>
              <a:t>rRNA in the ribosome. </a:t>
            </a:r>
            <a:endParaRPr lang="en-US" dirty="0"/>
          </a:p>
          <a:p>
            <a:pPr lvl="1">
              <a:buFont typeface="Arial" charset="0"/>
              <a:buChar char="–"/>
              <a:defRPr/>
            </a:pPr>
            <a:endParaRPr lang="en-US" dirty="0"/>
          </a:p>
          <a:p>
            <a:pPr lvl="1">
              <a:buFont typeface="Arial" charset="0"/>
              <a:buChar char="–"/>
              <a:defRPr/>
            </a:pPr>
            <a:endParaRPr lang="en-US" dirty="0"/>
          </a:p>
          <a:p>
            <a:pPr lvl="1">
              <a:buFont typeface="Arial" charset="0"/>
              <a:buChar char="–"/>
              <a:defRPr/>
            </a:pPr>
            <a:endParaRPr lang="en-US" dirty="0"/>
          </a:p>
          <a:p>
            <a:pPr marL="457200" lvl="1" indent="0"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5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179B6F03-F95F-7645-B0AB-94675892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C0B4A8DA-6C72-2540-9195-4DEB0FFEF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complementary sequence (</a:t>
            </a:r>
            <a:r>
              <a:rPr lang="en-US" altLang="en-US" b="1"/>
              <a:t>CCUCCU</a:t>
            </a:r>
            <a:r>
              <a:rPr lang="en-US" altLang="en-US"/>
              <a:t>), is called the </a:t>
            </a:r>
            <a:r>
              <a:rPr lang="en-US" altLang="en-US" b="1"/>
              <a:t>anti-Shine-Dalgarno sequence</a:t>
            </a:r>
            <a:r>
              <a:rPr lang="en-US" altLang="en-US"/>
              <a:t> and is located at the 3' end of the </a:t>
            </a:r>
            <a:r>
              <a:rPr lang="en-US" altLang="en-US">
                <a:solidFill>
                  <a:srgbClr val="000000"/>
                </a:solidFill>
              </a:rPr>
              <a:t>16S rRNA in the ribosome. </a:t>
            </a:r>
          </a:p>
        </p:txBody>
      </p:sp>
      <p:pic>
        <p:nvPicPr>
          <p:cNvPr id="37891" name="Picture 7" descr="15_01Figure-L.jpg                                              000B3C7CServDisk_03                    BC176368:">
            <a:extLst>
              <a:ext uri="{FF2B5EF4-FFF2-40B4-BE49-F238E27FC236}">
                <a16:creationId xmlns:a16="http://schemas.microsoft.com/office/drawing/2014/main" id="{FE705FAB-1BD7-7B4C-AE61-1C3D81A10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6"/>
          <a:stretch>
            <a:fillRect/>
          </a:stretch>
        </p:blipFill>
        <p:spPr bwMode="auto">
          <a:xfrm>
            <a:off x="388938" y="230188"/>
            <a:ext cx="8366125" cy="60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87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3027A276-1DC3-8040-971C-A48F0C22B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8914" name="Content Placeholder 3">
            <a:extLst>
              <a:ext uri="{FF2B5EF4-FFF2-40B4-BE49-F238E27FC236}">
                <a16:creationId xmlns:a16="http://schemas.microsoft.com/office/drawing/2014/main" id="{18DE033F-264E-5641-8B6F-39AF4F24C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457200" y="2054225"/>
            <a:ext cx="8229600" cy="4525963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A64933-EC44-BD41-BD0B-B06E9241A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3903663"/>
            <a:ext cx="6646863" cy="2425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3014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048B1194-87A8-8B43-B432-311129364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18155879-6AEC-B74C-AC89-8B7ADA5C3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Eukaryotic mRNAs also use their modified 5’ end to help initiate translation. </a:t>
            </a:r>
          </a:p>
        </p:txBody>
      </p:sp>
      <p:pic>
        <p:nvPicPr>
          <p:cNvPr id="39939" name="Content Placeholder 3">
            <a:extLst>
              <a:ext uri="{FF2B5EF4-FFF2-40B4-BE49-F238E27FC236}">
                <a16:creationId xmlns:a16="http://schemas.microsoft.com/office/drawing/2014/main" id="{EF067A5F-3EE4-3446-9231-AC2B02F4C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 bwMode="auto">
          <a:xfrm>
            <a:off x="1630363" y="2700338"/>
            <a:ext cx="7056437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722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51F158C7-B1C5-FA49-B5FF-535C6C139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A5ACE0B0-F49E-BB4F-84FD-84F4552D6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We’ve only brushed the topic of connecting amino acids during translation.</a:t>
            </a:r>
          </a:p>
          <a:p>
            <a:r>
              <a:rPr lang="en-US" altLang="en-US"/>
              <a:t>The bond created is called a peptide bond.</a:t>
            </a:r>
          </a:p>
        </p:txBody>
      </p:sp>
      <p:pic>
        <p:nvPicPr>
          <p:cNvPr id="40963" name="Picture 3">
            <a:extLst>
              <a:ext uri="{FF2B5EF4-FFF2-40B4-BE49-F238E27FC236}">
                <a16:creationId xmlns:a16="http://schemas.microsoft.com/office/drawing/2014/main" id="{9C9A5A2E-DAB5-CF4A-BBD7-6BC978944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3309938"/>
            <a:ext cx="39243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926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2D122763-AFE5-3249-B3F9-7E9EF22B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43066F8A-8326-024A-B6DD-A6A025780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Which part of the ribosome is responsible for this chemical bond formation.</a:t>
            </a:r>
          </a:p>
          <a:p>
            <a:endParaRPr lang="en-US" altLang="en-US"/>
          </a:p>
          <a:p>
            <a:pPr lvl="1"/>
            <a:r>
              <a:rPr lang="en-US" altLang="en-US"/>
              <a:t>Any guesses?  It</a:t>
            </a:r>
            <a:r>
              <a:rPr lang="fr-FR" altLang="en-US"/>
              <a:t>’</a:t>
            </a:r>
            <a:r>
              <a:rPr lang="en-US" altLang="ja-JP"/>
              <a:t>s the RNA component!  The 23S rRNA has been shown to have the catalytic activity in peptide bond formation.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8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3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Announcements/Assignments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830"/>
            <a:ext cx="8229600" cy="53716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lvl="1"/>
            <a:r>
              <a:rPr lang="en-US" dirty="0"/>
              <a:t>Hand in lab notebooks</a:t>
            </a:r>
          </a:p>
          <a:p>
            <a:pPr lvl="1"/>
            <a:r>
              <a:rPr lang="en-US" dirty="0"/>
              <a:t>Handout---lab for this week (problems uploading to our website)</a:t>
            </a:r>
          </a:p>
          <a:p>
            <a:pPr lvl="1"/>
            <a:r>
              <a:rPr lang="en-US" dirty="0"/>
              <a:t>Out of town Friday/Monday</a:t>
            </a:r>
          </a:p>
          <a:p>
            <a:pPr lvl="1"/>
            <a:r>
              <a:rPr lang="en-US" dirty="0"/>
              <a:t>Exam Monday, April 1—proctored by ____________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Presentation topics—general comments</a:t>
            </a:r>
          </a:p>
        </p:txBody>
      </p:sp>
    </p:spTree>
    <p:extLst>
      <p:ext uri="{BB962C8B-B14F-4D97-AF65-F5344CB8AC3E}">
        <p14:creationId xmlns:p14="http://schemas.microsoft.com/office/powerpoint/2010/main" val="850029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06" name="Text Box 6">
            <a:extLst>
              <a:ext uri="{FF2B5EF4-FFF2-40B4-BE49-F238E27FC236}">
                <a16:creationId xmlns:a16="http://schemas.microsoft.com/office/drawing/2014/main" id="{7BA3A89D-EEF4-074B-8721-4A7C62F34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648811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41148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D53D21"/>
                </a:solidFill>
                <a:latin typeface="Arial" charset="0"/>
                <a:ea typeface="MS PGothic" charset="0"/>
                <a:cs typeface="MS PGothic" charset="0"/>
              </a:rPr>
              <a:t>Figure 15.7</a:t>
            </a:r>
          </a:p>
        </p:txBody>
      </p:sp>
      <p:pic>
        <p:nvPicPr>
          <p:cNvPr id="43010" name="Picture 7" descr="15_07Figure-L.jpg                                              000B3C7CServDisk_03                    BC176368:">
            <a:extLst>
              <a:ext uri="{FF2B5EF4-FFF2-40B4-BE49-F238E27FC236}">
                <a16:creationId xmlns:a16="http://schemas.microsoft.com/office/drawing/2014/main" id="{A424B74F-A544-6244-9177-366AC9934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1"/>
          <a:stretch>
            <a:fillRect/>
          </a:stretch>
        </p:blipFill>
        <p:spPr bwMode="auto">
          <a:xfrm>
            <a:off x="1852613" y="227013"/>
            <a:ext cx="5438775" cy="617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517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19C02441-66F1-8148-BAD0-C48586C1D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A closer look at ribosome compartments</a:t>
            </a:r>
          </a:p>
        </p:txBody>
      </p:sp>
      <p:pic>
        <p:nvPicPr>
          <p:cNvPr id="45058" name="Content Placeholder 3">
            <a:extLst>
              <a:ext uri="{FF2B5EF4-FFF2-40B4-BE49-F238E27FC236}">
                <a16:creationId xmlns:a16="http://schemas.microsoft.com/office/drawing/2014/main" id="{36E2AAE0-549A-2344-8E7E-34CD00F7A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99" r="-230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9708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6C773F28-022D-014C-BE59-850D38E00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6082" name="Content Placeholder 3">
            <a:extLst>
              <a:ext uri="{FF2B5EF4-FFF2-40B4-BE49-F238E27FC236}">
                <a16:creationId xmlns:a16="http://schemas.microsoft.com/office/drawing/2014/main" id="{4FB84E0C-CD73-A645-A081-3FF9F5458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2" b="-53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2878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1878" name="Text Box 6">
            <a:extLst>
              <a:ext uri="{FF2B5EF4-FFF2-40B4-BE49-F238E27FC236}">
                <a16:creationId xmlns:a16="http://schemas.microsoft.com/office/drawing/2014/main" id="{ADF58577-74E4-E841-8C2C-96CFE66FC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648811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41148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D53D21"/>
                </a:solidFill>
                <a:latin typeface="Arial" charset="0"/>
                <a:ea typeface="MS PGothic" charset="0"/>
                <a:cs typeface="MS PGothic" charset="0"/>
              </a:rPr>
              <a:t>Figure 15.8</a:t>
            </a:r>
          </a:p>
        </p:txBody>
      </p:sp>
      <p:pic>
        <p:nvPicPr>
          <p:cNvPr id="47106" name="Picture 8" descr="15_08Figure-L.jpg                                              000B3C7CServDisk_03                    BC176368:">
            <a:extLst>
              <a:ext uri="{FF2B5EF4-FFF2-40B4-BE49-F238E27FC236}">
                <a16:creationId xmlns:a16="http://schemas.microsoft.com/office/drawing/2014/main" id="{63B4AE56-24D7-D04F-A88B-AD43A34B8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6"/>
          <a:stretch>
            <a:fillRect/>
          </a:stretch>
        </p:blipFill>
        <p:spPr bwMode="auto">
          <a:xfrm>
            <a:off x="2509838" y="230188"/>
            <a:ext cx="4124325" cy="60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1">
            <a:extLst>
              <a:ext uri="{FF2B5EF4-FFF2-40B4-BE49-F238E27FC236}">
                <a16:creationId xmlns:a16="http://schemas.microsoft.com/office/drawing/2014/main" id="{5E78040B-197C-5047-8862-5A0C11814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112713"/>
            <a:ext cx="307657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The elongation phase continues until one of the termination/stop codons is positioned in the A site.</a:t>
            </a:r>
          </a:p>
          <a:p>
            <a:endParaRPr lang="en-US" altLang="en-US"/>
          </a:p>
          <a:p>
            <a:r>
              <a:rPr lang="en-US" altLang="en-US"/>
              <a:t>Since there are no tRNAs with attached amino acids and an anticodon to match the termination codons, translation stalls at this point.</a:t>
            </a:r>
          </a:p>
        </p:txBody>
      </p:sp>
    </p:spTree>
    <p:extLst>
      <p:ext uri="{BB962C8B-B14F-4D97-AF65-F5344CB8AC3E}">
        <p14:creationId xmlns:p14="http://schemas.microsoft.com/office/powerpoint/2010/main" val="185164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9A4306D6-C735-5D42-BE79-3B6F168CC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AEDFC5B7-9356-D049-B0FC-2A54E38F0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08950" cy="5581650"/>
          </a:xfrm>
        </p:spPr>
        <p:txBody>
          <a:bodyPr/>
          <a:lstStyle/>
          <a:p>
            <a:r>
              <a:rPr lang="en-US" altLang="en-US"/>
              <a:t>You may have noticed…several steps in translation require energy.</a:t>
            </a:r>
          </a:p>
          <a:p>
            <a:endParaRPr lang="en-US" altLang="en-US"/>
          </a:p>
          <a:p>
            <a:r>
              <a:rPr lang="en-US" altLang="en-US"/>
              <a:t>ATP to charge the tRNAs</a:t>
            </a:r>
          </a:p>
          <a:p>
            <a:r>
              <a:rPr lang="en-US" altLang="en-US"/>
              <a:t>GTP to activate several of the translation factors.</a:t>
            </a:r>
          </a:p>
          <a:p>
            <a:r>
              <a:rPr lang="en-US" altLang="en-US"/>
              <a:t>GTP to release the ribosome from the mRNA</a:t>
            </a:r>
          </a:p>
          <a:p>
            <a:r>
              <a:rPr lang="en-US" altLang="en-US"/>
              <a:t>In each case, the ATP/GTP changes the conformation a protein to activate it.</a:t>
            </a:r>
          </a:p>
        </p:txBody>
      </p:sp>
    </p:spTree>
    <p:extLst>
      <p:ext uri="{BB962C8B-B14F-4D97-AF65-F5344CB8AC3E}">
        <p14:creationId xmlns:p14="http://schemas.microsoft.com/office/powerpoint/2010/main" val="1887522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D753B5E7-B247-0B40-9C26-26310408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B952E64E-88B2-5E40-A29B-4E2A1A2FF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42338" cy="5726113"/>
          </a:xfrm>
        </p:spPr>
        <p:txBody>
          <a:bodyPr/>
          <a:lstStyle/>
          <a:p>
            <a:r>
              <a:rPr lang="en-US" altLang="en-US"/>
              <a:t>Proteins that bind GTP for activation are known generally as G-proteins.  Many cell communication pathways utilize G-proteins.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r>
              <a:rPr lang="en-US" altLang="en-US">
                <a:hlinkClick r:id="rId2"/>
              </a:rPr>
              <a:t>http://en.wikipedia.org/wiki/G_protein</a:t>
            </a:r>
            <a:endParaRPr lang="en-US" altLang="en-US"/>
          </a:p>
          <a:p>
            <a:endParaRPr lang="en-US" altLang="en-US"/>
          </a:p>
          <a:p>
            <a:r>
              <a:rPr lang="en-US" altLang="en-US">
                <a:hlinkClick r:id="rId3"/>
              </a:rPr>
              <a:t>http://blogs.scientificamerican.com/the-curious-wavefunction/2012/10/10/g-protein-coupled-receptors-gpcrs-win-2012-nobel-prize-in-chemistry/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716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BB6AEBDE-09F2-EF4F-9E29-2F2636353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i="1" dirty="0"/>
              <a:t>Where</a:t>
            </a:r>
            <a:r>
              <a:rPr lang="en-US" altLang="en-US" dirty="0"/>
              <a:t>, in the cell does translation take place?</a:t>
            </a: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54FBFB9A-5DEF-1C45-8A60-AE7819E4D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Prokaryotes have have a single compartment for all cellular processes.  Translation can occur at the same time as transcription---we will even see how gene expression regulation can utilize aspects of both transcription and translation.</a:t>
            </a:r>
          </a:p>
          <a:p>
            <a:r>
              <a:rPr lang="en-US" altLang="en-US" dirty="0"/>
              <a:t>Eukaryotes export processed mRNA from the nucleus for translation.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9930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0515A-5D84-B141-B870-8F125878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eukaryotes proteins are made in 2 places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4EA6F-5674-FC41-A723-3122E7C50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Cytoplasm </a:t>
            </a:r>
          </a:p>
          <a:p>
            <a:pPr lvl="1"/>
            <a:r>
              <a:rPr lang="en-US" dirty="0"/>
              <a:t>Using so called “free ribosomes”</a:t>
            </a:r>
          </a:p>
          <a:p>
            <a:r>
              <a:rPr lang="en-US" dirty="0"/>
              <a:t>Endoplasmic reticulum		</a:t>
            </a:r>
          </a:p>
          <a:p>
            <a:pPr lvl="1"/>
            <a:r>
              <a:rPr lang="en-US" dirty="0"/>
              <a:t>Using ER-bound ribosomes (“rough ER)</a:t>
            </a:r>
          </a:p>
        </p:txBody>
      </p:sp>
    </p:spTree>
    <p:extLst>
      <p:ext uri="{BB962C8B-B14F-4D97-AF65-F5344CB8AC3E}">
        <p14:creationId xmlns:p14="http://schemas.microsoft.com/office/powerpoint/2010/main" val="2425070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FA9C0-7AF7-5D4A-85FF-FF9CE4C1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determines translation location?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3E055-AAFC-B04F-87BE-5E79CF109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part the protein does!  Proteins that are destined for packaging into vesicles and/or export from the cell need to go through the membrane network of ER and </a:t>
            </a:r>
            <a:r>
              <a:rPr lang="en-US" dirty="0" err="1"/>
              <a:t>golgi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Translation is initiated and the first (N-terminal) amino acid sequence can redirect the protein to the ER. </a:t>
            </a:r>
          </a:p>
        </p:txBody>
      </p:sp>
    </p:spTree>
    <p:extLst>
      <p:ext uri="{BB962C8B-B14F-4D97-AF65-F5344CB8AC3E}">
        <p14:creationId xmlns:p14="http://schemas.microsoft.com/office/powerpoint/2010/main" val="2244825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52DE9-1749-A444-B7D1-AB716FD29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07868-C524-044D-8FEB-47EA72F47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https://en.wikipedia.org/wiki/Signal_peptide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first few amino acids (16-30) are recognized by a RNA/protein complex known as the signal recognition particle (SRP) which directs the partially translated mRNA to the ER.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https://en.wikipedia.org/wiki/Signal_recognition_particle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5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were we? Translation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EFD53F-3F3B-F84F-880E-22035EAE7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Ribosomes---composition/function</a:t>
            </a:r>
          </a:p>
          <a:p>
            <a:pPr lvl="1"/>
            <a:r>
              <a:rPr lang="en-US" dirty="0"/>
              <a:t>rRNA , proteins</a:t>
            </a:r>
          </a:p>
          <a:p>
            <a:r>
              <a:rPr lang="en-US" dirty="0" err="1"/>
              <a:t>tRNA</a:t>
            </a:r>
            <a:r>
              <a:rPr lang="en-US" dirty="0"/>
              <a:t>---transcribed from genes, then charged with amino acids.  Mechanism</a:t>
            </a:r>
          </a:p>
          <a:p>
            <a:endParaRPr lang="en-US" dirty="0"/>
          </a:p>
          <a:p>
            <a:r>
              <a:rPr lang="en-US" dirty="0"/>
              <a:t>Mechanism of translation—review animation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784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C5FE5-CB56-5941-AEE2-AA686FAC6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7C4469-3D60-A949-85E9-0FA9ACC29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76183"/>
            <a:ext cx="8229600" cy="357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63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F98B9-2F6A-954E-9F24-445FBDCAC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ER-bound proteins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FF8A0D-688B-EC43-896B-9931537389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445861"/>
          <a:ext cx="8229600" cy="283464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5025013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9691091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NZ">
                          <a:effectLst/>
                        </a:rPr>
                        <a:t>Protein</a:t>
                      </a:r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>
                          <a:effectLst/>
                        </a:rPr>
                        <a:t>Amino Acid Sequence*</a:t>
                      </a:r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166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NZ">
                          <a:effectLst/>
                        </a:rPr>
                        <a:t>Preproalbumin</a:t>
                      </a:r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>
                          <a:effectLst/>
                        </a:rPr>
                        <a:t>Met-Lys-Trp-Val-Thr-</a:t>
                      </a:r>
                      <a:r>
                        <a:rPr lang="en-NZ" b="1">
                          <a:effectLst/>
                        </a:rPr>
                        <a:t>Phe-Leu-Leu-Leu-Leu-Phe-Ile-Ser-Gly-Ser-Ala-Phe-Ser</a:t>
                      </a:r>
                      <a:r>
                        <a:rPr lang="en-NZ">
                          <a:effectLst/>
                        </a:rPr>
                        <a:t> ↓ Arg . . .</a:t>
                      </a:r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351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NZ">
                          <a:effectLst/>
                        </a:rPr>
                        <a:t>Pre-IgG light chain</a:t>
                      </a:r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>
                          <a:effectLst/>
                        </a:rPr>
                        <a:t>Met-Asp-Met-Arg-Ala-Pro-Ala-Gln-</a:t>
                      </a:r>
                      <a:r>
                        <a:rPr lang="en-NZ" b="1">
                          <a:effectLst/>
                        </a:rPr>
                        <a:t>Ile-Phe-Gly-Phe-Leu-Leu-Leu-Leu-Phe</a:t>
                      </a:r>
                      <a:r>
                        <a:rPr lang="en-NZ">
                          <a:effectLst/>
                        </a:rPr>
                        <a:t>-Pro-Gly- Thr-Arg-Cys ↓ Asp . . .</a:t>
                      </a:r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960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NZ" dirty="0" err="1">
                          <a:effectLst/>
                        </a:rPr>
                        <a:t>Prelysozyme</a:t>
                      </a:r>
                      <a:endParaRPr lang="en-NZ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dirty="0">
                          <a:effectLst/>
                        </a:rPr>
                        <a:t>Met-Arg-Ser-</a:t>
                      </a:r>
                      <a:r>
                        <a:rPr lang="en-NZ" b="1" dirty="0">
                          <a:effectLst/>
                        </a:rPr>
                        <a:t>Leu-Leu-Ile-Leu-Val-Leu-Cys-Phe-Leu</a:t>
                      </a:r>
                      <a:r>
                        <a:rPr lang="en-NZ" dirty="0">
                          <a:effectLst/>
                        </a:rPr>
                        <a:t>-Pro-Leu-Ala-Ala-Leu-Gly ↓ Lys . . .</a:t>
                      </a:r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181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76BC3E8-68F8-DC4F-89AB-0CA2512DF87C}"/>
              </a:ext>
            </a:extLst>
          </p:cNvPr>
          <p:cNvSpPr txBox="1"/>
          <p:nvPr/>
        </p:nvSpPr>
        <p:spPr>
          <a:xfrm>
            <a:off x="457200" y="5820229"/>
            <a:ext cx="7888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ER signal sequence is usually cleaved off of the mature protein after it directs the newly synthesized protein to complete translation in ER.</a:t>
            </a:r>
          </a:p>
        </p:txBody>
      </p:sp>
    </p:spTree>
    <p:extLst>
      <p:ext uri="{BB962C8B-B14F-4D97-AF65-F5344CB8AC3E}">
        <p14:creationId xmlns:p14="http://schemas.microsoft.com/office/powerpoint/2010/main" val="2536775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>
            <a:extLst>
              <a:ext uri="{FF2B5EF4-FFF2-40B4-BE49-F238E27FC236}">
                <a16:creationId xmlns:a16="http://schemas.microsoft.com/office/drawing/2014/main" id="{9BF6C294-1ED5-274A-A62C-D47A27F2B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8043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altLang="en-US">
                <a:latin typeface="Tahoma" panose="020B0604030504040204" pitchFamily="34" charset="0"/>
              </a:rPr>
              <a:t>N-terminus amino acid is often removed or modified. Very few proteins actually have  methionine at the N-terminus. </a:t>
            </a:r>
          </a:p>
        </p:txBody>
      </p:sp>
      <p:sp>
        <p:nvSpPr>
          <p:cNvPr id="17410" name="TextBox 3">
            <a:extLst>
              <a:ext uri="{FF2B5EF4-FFF2-40B4-BE49-F238E27FC236}">
                <a16:creationId xmlns:a16="http://schemas.microsoft.com/office/drawing/2014/main" id="{29906DDF-9D43-CD46-BC45-8BE97927B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latin typeface="Tahoma" panose="020B0604030504040204" pitchFamily="34" charset="0"/>
              </a:rPr>
              <a:t>Post-Translational Modifications</a:t>
            </a:r>
          </a:p>
        </p:txBody>
      </p:sp>
    </p:spTree>
    <p:extLst>
      <p:ext uri="{BB962C8B-B14F-4D97-AF65-F5344CB8AC3E}">
        <p14:creationId xmlns:p14="http://schemas.microsoft.com/office/powerpoint/2010/main" val="41685571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5E521E6A-B295-AA44-9D7C-B273504F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More posttranslational 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D2029-81F8-4A4F-8B9C-5E28EB6E4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SzPct val="125000"/>
              <a:buFont typeface="Arial" charset="0"/>
              <a:buChar char="•"/>
              <a:defRPr/>
            </a:pPr>
            <a:r>
              <a:rPr lang="en-US" sz="2800" dirty="0">
                <a:latin typeface="Tahoma" charset="0"/>
                <a:cs typeface="Tahoma" charset="0"/>
              </a:rPr>
              <a:t>Individual amino acids are often modified</a:t>
            </a:r>
          </a:p>
          <a:p>
            <a:pPr marL="0" indent="0">
              <a:lnSpc>
                <a:spcPct val="150000"/>
              </a:lnSpc>
              <a:buSzPct val="125000"/>
              <a:buFont typeface="Arial" charset="0"/>
              <a:buNone/>
              <a:defRPr/>
            </a:pPr>
            <a:r>
              <a:rPr lang="en-US" sz="2800" dirty="0">
                <a:latin typeface="Tahoma" charset="0"/>
                <a:cs typeface="Tahoma" charset="0"/>
              </a:rPr>
              <a:t>		Carbohydrate side chains are often added</a:t>
            </a:r>
          </a:p>
          <a:p>
            <a:pPr marL="0" indent="0">
              <a:lnSpc>
                <a:spcPct val="150000"/>
              </a:lnSpc>
              <a:buSzPct val="125000"/>
              <a:buFont typeface="Arial" charset="0"/>
              <a:buNone/>
              <a:defRPr/>
            </a:pPr>
            <a:r>
              <a:rPr lang="en-US" sz="2800" dirty="0">
                <a:latin typeface="Tahoma" charset="0"/>
                <a:cs typeface="Tahoma" charset="0"/>
              </a:rPr>
              <a:t>		phosphate groups may be added</a:t>
            </a:r>
          </a:p>
          <a:p>
            <a:pPr marL="0" indent="0">
              <a:lnSpc>
                <a:spcPct val="150000"/>
              </a:lnSpc>
              <a:buSzPct val="125000"/>
              <a:buFont typeface="Arial" charset="0"/>
              <a:buNone/>
              <a:defRPr/>
            </a:pPr>
            <a:r>
              <a:rPr lang="en-US" sz="2800" dirty="0">
                <a:latin typeface="Tahoma" charset="0"/>
                <a:cs typeface="Tahoma" charset="0"/>
              </a:rPr>
              <a:t>		Lipids may be added</a:t>
            </a:r>
          </a:p>
          <a:p>
            <a:pPr marL="457200" indent="-457200">
              <a:lnSpc>
                <a:spcPct val="150000"/>
              </a:lnSpc>
              <a:buSzPct val="125000"/>
              <a:buFont typeface="Arial" charset="0"/>
              <a:buChar char="•"/>
              <a:defRPr/>
            </a:pPr>
            <a:r>
              <a:rPr lang="en-US" sz="2800" dirty="0">
                <a:latin typeface="Tahoma" charset="0"/>
                <a:cs typeface="Tahoma" charset="0"/>
              </a:rPr>
              <a:t>Polypeptide chains may be trimmed</a:t>
            </a:r>
          </a:p>
          <a:p>
            <a:pPr marL="457200" indent="-457200">
              <a:lnSpc>
                <a:spcPct val="150000"/>
              </a:lnSpc>
              <a:buSzPct val="125000"/>
              <a:buFont typeface="Arial" charset="0"/>
              <a:buChar char="•"/>
              <a:defRPr/>
            </a:pPr>
            <a:r>
              <a:rPr lang="en-US" sz="2800" dirty="0">
                <a:latin typeface="Tahoma" charset="0"/>
                <a:cs typeface="Tahoma" charset="0"/>
              </a:rPr>
              <a:t>Signal sequences are removed</a:t>
            </a:r>
          </a:p>
          <a:p>
            <a:pPr marL="457200" indent="-457200">
              <a:lnSpc>
                <a:spcPct val="150000"/>
              </a:lnSpc>
              <a:buSzPct val="125000"/>
              <a:buFont typeface="Arial" charset="0"/>
              <a:buChar char="•"/>
              <a:defRPr/>
            </a:pPr>
            <a:r>
              <a:rPr lang="en-US" sz="2800" dirty="0">
                <a:latin typeface="Tahoma" charset="0"/>
                <a:cs typeface="Tahoma" charset="0"/>
              </a:rPr>
              <a:t>Polypeptides are often </a:t>
            </a:r>
            <a:r>
              <a:rPr lang="en-US" sz="2800" dirty="0" err="1">
                <a:latin typeface="Tahoma" charset="0"/>
                <a:cs typeface="Tahoma" charset="0"/>
              </a:rPr>
              <a:t>complexed</a:t>
            </a:r>
            <a:r>
              <a:rPr lang="en-US" sz="2800" dirty="0">
                <a:latin typeface="Tahoma" charset="0"/>
                <a:cs typeface="Tahoma" charset="0"/>
              </a:rPr>
              <a:t> with metals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9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740E107B-D589-5345-9DAE-F3D841C25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3490" name="Content Placeholder 3">
            <a:extLst>
              <a:ext uri="{FF2B5EF4-FFF2-40B4-BE49-F238E27FC236}">
                <a16:creationId xmlns:a16="http://schemas.microsoft.com/office/drawing/2014/main" id="{34B49848-86F7-2646-B84B-2832021DD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2871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AAB1EAAB-BA91-2F4D-98B1-4DEB3B12A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CA0EEBF9-75D7-6D4C-A763-68060EB85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Let’s not lose sight of how protein folding affects protein function…</a:t>
            </a:r>
          </a:p>
          <a:p>
            <a:endParaRPr lang="en-US" altLang="en-US"/>
          </a:p>
          <a:p>
            <a:r>
              <a:rPr lang="en-US" altLang="en-US"/>
              <a:t>Protein structure DETERMINES what the protein does.  Failure to fold correctly or to be properly modified, mean the protein does not work.</a:t>
            </a:r>
          </a:p>
        </p:txBody>
      </p:sp>
    </p:spTree>
    <p:extLst>
      <p:ext uri="{BB962C8B-B14F-4D97-AF65-F5344CB8AC3E}">
        <p14:creationId xmlns:p14="http://schemas.microsoft.com/office/powerpoint/2010/main" val="32212717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D562164-D609-5A45-A892-F5F408EE5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321AD0B4-6C0A-6C4C-8148-77960C01D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For example, enzymes which don’t fold properly will likely have modified active site shape and will not bind properly to their substrate(s).  </a:t>
            </a:r>
          </a:p>
          <a:p>
            <a:endParaRPr lang="en-US" altLang="en-US"/>
          </a:p>
          <a:p>
            <a:r>
              <a:rPr lang="en-US" altLang="en-US"/>
              <a:t>If the enzyme is essential to the cell’s function, the cell will likely die.  At the very least, the cell will be useless to the organism.</a:t>
            </a:r>
          </a:p>
        </p:txBody>
      </p:sp>
    </p:spTree>
    <p:extLst>
      <p:ext uri="{BB962C8B-B14F-4D97-AF65-F5344CB8AC3E}">
        <p14:creationId xmlns:p14="http://schemas.microsoft.com/office/powerpoint/2010/main" val="1465471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DE91E735-E4D4-CC4D-99B3-84AD17381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A52C379C-84D1-B440-B5E1-511CE163B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 some cases, misfolded proteins are more than useless—they can be dangerous.</a:t>
            </a:r>
          </a:p>
          <a:p>
            <a:endParaRPr lang="en-US" altLang="en-US"/>
          </a:p>
          <a:p>
            <a:r>
              <a:rPr lang="en-US" altLang="en-US"/>
              <a:t>Neurodegenerative diseases like Alzheimer and,  mad cow and Creutzfeldt-Jakob disease (the human version of mad cow disease) are the result of misfolded proteins that actually damage normal tissue.  </a:t>
            </a:r>
          </a:p>
        </p:txBody>
      </p:sp>
    </p:spTree>
    <p:extLst>
      <p:ext uri="{BB962C8B-B14F-4D97-AF65-F5344CB8AC3E}">
        <p14:creationId xmlns:p14="http://schemas.microsoft.com/office/powerpoint/2010/main" val="27724682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83E990BA-FFAD-D542-9010-5D124A4B5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7AF34804-0F0C-7E4D-A4D2-346009243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These proteins, known as prions---coax other molecules of the same protein to misfold. </a:t>
            </a:r>
          </a:p>
          <a:p>
            <a:endParaRPr lang="en-US" altLang="en-US"/>
          </a:p>
          <a:p>
            <a:r>
              <a:rPr lang="en-US" altLang="en-US"/>
              <a:t>There is no amino acid sequence difference between the normal protein and the misfolded version. </a:t>
            </a:r>
          </a:p>
        </p:txBody>
      </p:sp>
    </p:spTree>
    <p:extLst>
      <p:ext uri="{BB962C8B-B14F-4D97-AF65-F5344CB8AC3E}">
        <p14:creationId xmlns:p14="http://schemas.microsoft.com/office/powerpoint/2010/main" val="4592576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D90B82E0-9A4A-1247-9B72-479619FCF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B7B46281-B7B0-4845-A1E7-5772142CC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Let’s look at amino acid structure again.  All amino acids have a common backbone structure.</a:t>
            </a: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A616D5A5-3B64-1642-BE44-48D95A79F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2692400"/>
            <a:ext cx="536098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783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4E9DC-B158-6643-AA0C-88E6A699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C01B7-B817-7E4E-B030-1C7DA62AF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Translation is a universal mechanism in biology.  So it is not surprising that the biomolecules involved are strikingly similar in all organisms (biologically conserved).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9558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A714A8DB-F144-0E41-B690-DE0FE0F5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D8E265A-1A03-7644-A45D-EEBAA4B5C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Each of the 20 amino acids has a unique side chain/R-group.</a:t>
            </a:r>
          </a:p>
        </p:txBody>
      </p:sp>
    </p:spTree>
    <p:extLst>
      <p:ext uri="{BB962C8B-B14F-4D97-AF65-F5344CB8AC3E}">
        <p14:creationId xmlns:p14="http://schemas.microsoft.com/office/powerpoint/2010/main" val="37799177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>
            <a:extLst>
              <a:ext uri="{FF2B5EF4-FFF2-40B4-BE49-F238E27FC236}">
                <a16:creationId xmlns:a16="http://schemas.microsoft.com/office/drawing/2014/main" id="{337F83FE-9A3B-9B44-84E5-F9B5C2FB3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0"/>
            <a:ext cx="5303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183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D4C2932B-57ED-CE4F-95E3-FDA9BCE8F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7C4C38F6-9114-DF41-ABCD-73ABD3A59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chemical reactions/bonds made in proteins are the result of:</a:t>
            </a:r>
          </a:p>
          <a:p>
            <a:pPr lvl="1"/>
            <a:r>
              <a:rPr lang="en-US" altLang="en-US"/>
              <a:t>Interactions of atoms in every amino acid (backbone interactions)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Interactions of atoms in specific R groups.</a:t>
            </a:r>
          </a:p>
        </p:txBody>
      </p:sp>
    </p:spTree>
    <p:extLst>
      <p:ext uri="{BB962C8B-B14F-4D97-AF65-F5344CB8AC3E}">
        <p14:creationId xmlns:p14="http://schemas.microsoft.com/office/powerpoint/2010/main" val="31642566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92915948-AC76-D243-8791-D5AF7C9C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79FC09FC-3BE4-974F-8CEB-4DAAC68FD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Protein folding is the result of interactions, primarily noncovalent interactions, between amino acids that are not linked by peptide bonds. (not adjacent amino acids)</a:t>
            </a:r>
          </a:p>
          <a:p>
            <a:endParaRPr lang="en-US" altLang="en-US"/>
          </a:p>
          <a:p>
            <a:r>
              <a:rPr lang="en-US" altLang="en-US"/>
              <a:t>Protein folding is defined in 4 levels.</a:t>
            </a:r>
          </a:p>
        </p:txBody>
      </p:sp>
    </p:spTree>
    <p:extLst>
      <p:ext uri="{BB962C8B-B14F-4D97-AF65-F5344CB8AC3E}">
        <p14:creationId xmlns:p14="http://schemas.microsoft.com/office/powerpoint/2010/main" val="33179064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E1DB342B-BC40-0B44-9387-048BDAFA9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Protein structure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2FBFF3F7-DB3D-D74F-9A59-8945B6364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i="1"/>
              <a:t>Primary structure </a:t>
            </a:r>
            <a:r>
              <a:rPr lang="en-US" altLang="en-US"/>
              <a:t>is simply the amino acid sequence of a protein. (Thus technically not an aspect of folded structure)</a:t>
            </a:r>
          </a:p>
          <a:p>
            <a:endParaRPr lang="en-US" altLang="en-US"/>
          </a:p>
          <a:p>
            <a:r>
              <a:rPr lang="en-US" altLang="en-US"/>
              <a:t>Primary structure, determines everything about the final, folded structure of the protein.</a:t>
            </a:r>
          </a:p>
        </p:txBody>
      </p:sp>
    </p:spTree>
    <p:extLst>
      <p:ext uri="{BB962C8B-B14F-4D97-AF65-F5344CB8AC3E}">
        <p14:creationId xmlns:p14="http://schemas.microsoft.com/office/powerpoint/2010/main" val="37261558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8A56B2BE-5C28-7740-8C7C-0916AD924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Secondary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B1E41-86E6-6045-8C58-49CBE4836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Only 2 forms of secondary structure: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 helix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dirty="0">
                <a:latin typeface="Symbol" charset="2"/>
                <a:cs typeface="Symbol" charset="2"/>
              </a:rPr>
              <a:t>b</a:t>
            </a:r>
            <a:r>
              <a:rPr lang="en-US" dirty="0"/>
              <a:t> sheet</a:t>
            </a:r>
          </a:p>
          <a:p>
            <a:pPr lvl="1">
              <a:buFont typeface="Arial" charset="0"/>
              <a:buChar char="–"/>
              <a:defRPr/>
            </a:pPr>
            <a:endParaRPr lang="en-US" dirty="0"/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Both form with certain primary structure using H-bonds involving atoms of the amino groups and </a:t>
            </a:r>
            <a:r>
              <a:rPr lang="en-US" dirty="0" err="1"/>
              <a:t>carboxy</a:t>
            </a:r>
            <a:r>
              <a:rPr lang="en-US" dirty="0"/>
              <a:t> groups. (R-groups are not involved)</a:t>
            </a:r>
          </a:p>
          <a:p>
            <a:pPr lvl="1">
              <a:buFont typeface="Arial" charset="0"/>
              <a:buChar char="–"/>
              <a:defRPr/>
            </a:pPr>
            <a:endParaRPr lang="en-US" dirty="0"/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Figure 15-18</a:t>
            </a:r>
          </a:p>
        </p:txBody>
      </p:sp>
    </p:spTree>
    <p:extLst>
      <p:ext uri="{BB962C8B-B14F-4D97-AF65-F5344CB8AC3E}">
        <p14:creationId xmlns:p14="http://schemas.microsoft.com/office/powerpoint/2010/main" val="42709197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FA82A7B7-E748-3A43-B1E3-678F4E1C4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1746" name="Content Placeholder 3">
            <a:extLst>
              <a:ext uri="{FF2B5EF4-FFF2-40B4-BE49-F238E27FC236}">
                <a16:creationId xmlns:a16="http://schemas.microsoft.com/office/drawing/2014/main" id="{DD3E2293-C3B8-9C48-A151-D2F9DF8E4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169" r="-291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82549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3F423CCB-4B18-B546-B780-1C9EA309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2770" name="Content Placeholder 3">
            <a:extLst>
              <a:ext uri="{FF2B5EF4-FFF2-40B4-BE49-F238E27FC236}">
                <a16:creationId xmlns:a16="http://schemas.microsoft.com/office/drawing/2014/main" id="{976A97B6-06C3-5C47-97E7-6C5004CE4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92" r="-153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746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2C58D9-F750-FD44-8A0A-47E6BB8D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16S rRNA</a:t>
            </a:r>
          </a:p>
        </p:txBody>
      </p:sp>
      <p:pic>
        <p:nvPicPr>
          <p:cNvPr id="22530" name="Content Placeholder 3">
            <a:extLst>
              <a:ext uri="{FF2B5EF4-FFF2-40B4-BE49-F238E27FC236}">
                <a16:creationId xmlns:a16="http://schemas.microsoft.com/office/drawing/2014/main" id="{8EB34B05-AC3F-6946-9945-3F49FC08C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5" r="-9485"/>
          <a:stretch>
            <a:fillRect/>
          </a:stretch>
        </p:blipFill>
        <p:spPr/>
      </p:pic>
      <p:sp>
        <p:nvSpPr>
          <p:cNvPr id="22531" name="TextBox 4">
            <a:extLst>
              <a:ext uri="{FF2B5EF4-FFF2-40B4-BE49-F238E27FC236}">
                <a16:creationId xmlns:a16="http://schemas.microsoft.com/office/drawing/2014/main" id="{CB1E11BE-73C8-5C4E-8648-BBC3E68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0" y="1138238"/>
            <a:ext cx="1222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/>
              <a:t>E. coli</a:t>
            </a:r>
          </a:p>
        </p:txBody>
      </p:sp>
      <p:sp>
        <p:nvSpPr>
          <p:cNvPr id="22532" name="TextBox 5">
            <a:extLst>
              <a:ext uri="{FF2B5EF4-FFF2-40B4-BE49-F238E27FC236}">
                <a16:creationId xmlns:a16="http://schemas.microsoft.com/office/drawing/2014/main" id="{36EA43DF-3FBD-A949-8C88-B084CF11D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75" y="955675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Yeast</a:t>
            </a:r>
          </a:p>
        </p:txBody>
      </p:sp>
    </p:spTree>
    <p:extLst>
      <p:ext uri="{BB962C8B-B14F-4D97-AF65-F5344CB8AC3E}">
        <p14:creationId xmlns:p14="http://schemas.microsoft.com/office/powerpoint/2010/main" val="1458674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2D77EC1A-7E93-194F-B993-B9C078B7B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A224F730-4EF7-D144-BA92-2101A7E4F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We also discussed how some parts of rRNA are not conserved and actually make a good sequence to analyze to see if 2 closely related organisms are actually different.</a:t>
            </a:r>
          </a:p>
          <a:p>
            <a:r>
              <a:rPr lang="en-US" altLang="en-US">
                <a:hlinkClick r:id="rId2"/>
              </a:rPr>
              <a:t>http://microbe.net/simple-guides/fact-sheet-rrna-in-evolutionary-studies-and-environmental-sampling/</a:t>
            </a:r>
            <a:endParaRPr lang="en-US" altLang="en-US"/>
          </a:p>
          <a:p>
            <a:r>
              <a:rPr lang="en-US" altLang="en-US">
                <a:hlinkClick r:id="rId3"/>
              </a:rPr>
              <a:t>http://www.ncbi.nlm.nih.gov/pmc/articles/PMC2045242/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53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9129FDE1-C5CA-7943-97D4-0C302B56E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rRNA based Phylogenetic tree</a:t>
            </a:r>
          </a:p>
        </p:txBody>
      </p:sp>
      <p:pic>
        <p:nvPicPr>
          <p:cNvPr id="24578" name="Content Placeholder 3">
            <a:extLst>
              <a:ext uri="{FF2B5EF4-FFF2-40B4-BE49-F238E27FC236}">
                <a16:creationId xmlns:a16="http://schemas.microsoft.com/office/drawing/2014/main" id="{7E4CD4AA-0058-8344-91D3-259A9FDDD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49" r="-113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171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0374" name="Text Box 6">
            <a:extLst>
              <a:ext uri="{FF2B5EF4-FFF2-40B4-BE49-F238E27FC236}">
                <a16:creationId xmlns:a16="http://schemas.microsoft.com/office/drawing/2014/main" id="{61A9EF8A-CCD7-1345-BE76-81CA54DBC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648811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41148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D53D21"/>
                </a:solidFill>
                <a:latin typeface="Arial" charset="0"/>
                <a:ea typeface="MS PGothic" charset="0"/>
                <a:cs typeface="MS PGothic" charset="0"/>
              </a:rPr>
              <a:t>Figure 15.1</a:t>
            </a:r>
          </a:p>
        </p:txBody>
      </p:sp>
      <p:pic>
        <p:nvPicPr>
          <p:cNvPr id="25602" name="Picture 7" descr="15_01Figure-L.jpg                                              000B3C7CServDisk_03                    BC176368:">
            <a:extLst>
              <a:ext uri="{FF2B5EF4-FFF2-40B4-BE49-F238E27FC236}">
                <a16:creationId xmlns:a16="http://schemas.microsoft.com/office/drawing/2014/main" id="{5B770BE2-1273-E84B-BABD-B4032985B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6"/>
          <a:stretch>
            <a:fillRect/>
          </a:stretch>
        </p:blipFill>
        <p:spPr bwMode="auto">
          <a:xfrm>
            <a:off x="388938" y="230188"/>
            <a:ext cx="8366125" cy="60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833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EC14DE09-C10B-1D44-A786-F02ABBDF7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Translation </a:t>
            </a:r>
            <a:r>
              <a:rPr lang="en-US" altLang="en-US" u="sng"/>
              <a:t>initiation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C3D25EDD-D7D2-E84F-8018-2DA3F039B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Let’s return to an important concept---mRNAs in both prokaryotes and in eukaryotes are longer than needed to encode the protein they make.</a:t>
            </a:r>
          </a:p>
          <a:p>
            <a:endParaRPr lang="en-US" altLang="en-US"/>
          </a:p>
          <a:p>
            <a:r>
              <a:rPr lang="en-US" altLang="en-US"/>
              <a:t>Each end has some untranslated region.</a:t>
            </a:r>
          </a:p>
          <a:p>
            <a:r>
              <a:rPr lang="en-US" altLang="en-US"/>
              <a:t>5’UTR</a:t>
            </a:r>
          </a:p>
          <a:p>
            <a:r>
              <a:rPr lang="en-US" altLang="en-US"/>
              <a:t>3’UTR</a:t>
            </a:r>
          </a:p>
        </p:txBody>
      </p:sp>
    </p:spTree>
    <p:extLst>
      <p:ext uri="{BB962C8B-B14F-4D97-AF65-F5344CB8AC3E}">
        <p14:creationId xmlns:p14="http://schemas.microsoft.com/office/powerpoint/2010/main" val="3780048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9033</TotalTime>
  <Words>1320</Words>
  <Application>Microsoft Macintosh PowerPoint</Application>
  <PresentationFormat>On-screen Show (4:3)</PresentationFormat>
  <Paragraphs>151</Paragraphs>
  <Slides>47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MS PGothic</vt:lpstr>
      <vt:lpstr>MS PGothic</vt:lpstr>
      <vt:lpstr>Arial</vt:lpstr>
      <vt:lpstr>Calibri</vt:lpstr>
      <vt:lpstr>Symbol</vt:lpstr>
      <vt:lpstr>Tahoma</vt:lpstr>
      <vt:lpstr>Times New Roman</vt:lpstr>
      <vt:lpstr>Office Theme</vt:lpstr>
      <vt:lpstr>Molecular Biology Biol 480</vt:lpstr>
      <vt:lpstr>Announcements/Assignments </vt:lpstr>
      <vt:lpstr>Where were we? Translation</vt:lpstr>
      <vt:lpstr>PowerPoint Presentation</vt:lpstr>
      <vt:lpstr>16S rRNA</vt:lpstr>
      <vt:lpstr>PowerPoint Presentation</vt:lpstr>
      <vt:lpstr>rRNA based Phylogenetic tree</vt:lpstr>
      <vt:lpstr>PowerPoint Presentation</vt:lpstr>
      <vt:lpstr>Translation initiation</vt:lpstr>
      <vt:lpstr>PowerPoint Presentation</vt:lpstr>
      <vt:lpstr>A common theme…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closer look at ribosome compartments</vt:lpstr>
      <vt:lpstr>PowerPoint Presentation</vt:lpstr>
      <vt:lpstr>PowerPoint Presentation</vt:lpstr>
      <vt:lpstr>PowerPoint Presentation</vt:lpstr>
      <vt:lpstr>PowerPoint Presentation</vt:lpstr>
      <vt:lpstr>Where, in the cell does translation take place?</vt:lpstr>
      <vt:lpstr>In eukaryotes proteins are made in 2 places </vt:lpstr>
      <vt:lpstr>What determines translation location?</vt:lpstr>
      <vt:lpstr>PowerPoint Presentation</vt:lpstr>
      <vt:lpstr>PowerPoint Presentation</vt:lpstr>
      <vt:lpstr>Some ER-bound proteins</vt:lpstr>
      <vt:lpstr>PowerPoint Presentation</vt:lpstr>
      <vt:lpstr>More posttranslational modifications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Protein structure</vt:lpstr>
      <vt:lpstr>Secondary structure</vt:lpstr>
      <vt:lpstr>PowerPoint Presentation</vt:lpstr>
      <vt:lpstr>PowerPoint Presentation</vt:lpstr>
    </vt:vector>
  </TitlesOfParts>
  <Manager/>
  <Company>Minot State University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Biology Biol 480</dc:title>
  <dc:subject/>
  <dc:creator>Heidi Super</dc:creator>
  <cp:keywords/>
  <dc:description/>
  <cp:lastModifiedBy>Microsoft Office User</cp:lastModifiedBy>
  <cp:revision>253</cp:revision>
  <cp:lastPrinted>2019-02-20T19:12:38Z</cp:lastPrinted>
  <dcterms:created xsi:type="dcterms:W3CDTF">2012-08-22T01:19:49Z</dcterms:created>
  <dcterms:modified xsi:type="dcterms:W3CDTF">2019-03-25T13:40:43Z</dcterms:modified>
  <cp:category/>
</cp:coreProperties>
</file>